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Roboto Mon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ono-regular.fntdata"/><Relationship Id="rId25" Type="http://schemas.openxmlformats.org/officeDocument/2006/relationships/slide" Target="slides/slide21.xml"/><Relationship Id="rId28" Type="http://schemas.openxmlformats.org/officeDocument/2006/relationships/font" Target="fonts/RobotoMono-italic.fntdata"/><Relationship Id="rId27" Type="http://schemas.openxmlformats.org/officeDocument/2006/relationships/font" Target="fonts/RobotoMon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Mon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228550" y="568850"/>
            <a:ext cx="8808900" cy="38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imes New Roman"/>
                <a:ea typeface="Times New Roman"/>
                <a:cs typeface="Times New Roman"/>
                <a:sym typeface="Times New Roman"/>
              </a:rPr>
              <a:t>Offline Solutions </a:t>
            </a:r>
            <a:endParaRPr b="1" sz="4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imes New Roman"/>
                <a:ea typeface="Times New Roman"/>
                <a:cs typeface="Times New Roman"/>
                <a:sym typeface="Times New Roman"/>
              </a:rPr>
              <a:t>to Online Problems</a:t>
            </a:r>
            <a:endParaRPr b="1" sz="4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Times New Roman"/>
                <a:ea typeface="Times New Roman"/>
                <a:cs typeface="Times New Roman"/>
                <a:sym typeface="Times New Roman"/>
              </a:rPr>
              <a:t>Dalya  Gartzman</a:t>
            </a:r>
            <a:endParaRPr b="1" sz="4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Shape 55"/>
          <p:cNvSpPr txBox="1"/>
          <p:nvPr/>
        </p:nvSpPr>
        <p:spPr>
          <a:xfrm>
            <a:off x="200250" y="568850"/>
            <a:ext cx="8808900" cy="38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CE5C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Offline Solutions </a:t>
            </a:r>
            <a:endParaRPr b="1" sz="48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CE5C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Online Problems</a:t>
            </a:r>
            <a:endParaRPr b="1" sz="48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CFE2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Dalya  Gartzman</a:t>
            </a:r>
            <a:endParaRPr b="1" sz="4800">
              <a:solidFill>
                <a:srgbClr val="CFE2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8528" y="2988378"/>
            <a:ext cx="2612324" cy="261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# build left side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add_nodes_from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[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r.name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 {‘data’: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r.data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})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 for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in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requests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])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(r, c) for r,c in requests,clusters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 if CanVanTakeCluster(v,c)])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9" name="Shape 219"/>
          <p:cNvSpPr/>
          <p:nvPr/>
        </p:nvSpPr>
        <p:spPr>
          <a:xfrm>
            <a:off x="6078700" y="130550"/>
            <a:ext cx="2770200" cy="1869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625" y="302525"/>
            <a:ext cx="428550" cy="153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G.add_nodes_from([(r.name, {‘data’:r.data}) for r in requests])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# build middle side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add_nodes_from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([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(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c.name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,{‘data’: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c.data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for</a:t>
            </a:r>
            <a:r>
              <a:rPr b="1" lang="en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b="1" lang="en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in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GetClusters(</a:t>
            </a:r>
            <a:r>
              <a:rPr b="1" lang="en" sz="34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requests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])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(r, c) for r,c in requests,clusters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 if CanVanTakeCluster(v,c)])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6078700" y="130550"/>
            <a:ext cx="2770200" cy="18696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28575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625" y="302525"/>
            <a:ext cx="428550" cy="153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Shape 2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4688" y="198963"/>
            <a:ext cx="218225" cy="173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G.add_nodes_from([(r.name, {‘data’:r.data}) for r in requests])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(r, c) for r,c in requests,clusters ])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# build right side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add_nodes_from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v.name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 {‘data’: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v.data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})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  for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in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vans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])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(middle_layer), vans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CanVanTakeClique(v,c)])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6078700" y="130550"/>
            <a:ext cx="2770200" cy="1869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625" y="302525"/>
            <a:ext cx="428550" cy="153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Shape 2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8706" y="638516"/>
            <a:ext cx="392678" cy="77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4688" y="198963"/>
            <a:ext cx="218225" cy="173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add_edges_from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30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 sz="30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30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en" sz="30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b="1" lang="en" sz="30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b="1" lang="en" sz="30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) for </a:t>
            </a:r>
            <a:r>
              <a:rPr b="1" lang="en" sz="30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en" sz="30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b="1" lang="en" sz="30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b="1" lang="en" sz="30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in </a:t>
            </a:r>
            <a:r>
              <a:rPr b="1" lang="en" sz="30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requests</a:t>
            </a:r>
            <a:r>
              <a:rPr b="1" lang="en" sz="30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b="1" lang="en" sz="30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clusters</a:t>
            </a:r>
            <a:r>
              <a:rPr b="1" lang="en" sz="30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 b="1" sz="30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CanVanTakeCluster(v,c)])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6078700" y="130550"/>
            <a:ext cx="2770200" cy="18696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28575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8100" y="299038"/>
            <a:ext cx="2511400" cy="153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(r,c) for r,c in requests,clusters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add_edges_from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[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(c,v)</a:t>
            </a:r>
            <a:r>
              <a:rPr b="1" lang="en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b="1" lang="en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b="1" lang="en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b="1" lang="en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clusters,vans  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if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CanVanTakeCluster(v,c)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6078700" y="130550"/>
            <a:ext cx="2770200" cy="18696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28575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Shape 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1175" y="256225"/>
            <a:ext cx="2485249" cy="16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(r,c) for r,c in requests,clusters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CanVanTakeCluster(v,c)])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48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48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48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draw</a:t>
            </a:r>
            <a:r>
              <a:rPr b="1" lang="en" sz="48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b="1" sz="48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7" name="Shape 257"/>
          <p:cNvSpPr/>
          <p:nvPr/>
        </p:nvSpPr>
        <p:spPr>
          <a:xfrm>
            <a:off x="6078700" y="130550"/>
            <a:ext cx="2770200" cy="18696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28575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1175" y="256225"/>
            <a:ext cx="2485249" cy="16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(r,c) for r,c in requests,clusters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CanVanTakeCluster(v,c)])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48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48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48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draw</a:t>
            </a:r>
            <a:r>
              <a:rPr b="1" lang="en" sz="48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b="1" sz="48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64" name="Shape 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8713" y="130550"/>
            <a:ext cx="2770200" cy="1869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5" name="Shape 265"/>
          <p:cNvPicPr preferRelativeResize="0"/>
          <p:nvPr/>
        </p:nvPicPr>
        <p:blipFill rotWithShape="1">
          <a:blip r:embed="rId4">
            <a:alphaModFix/>
          </a:blip>
          <a:srcRect b="0" l="33559" r="0" t="0"/>
          <a:stretch/>
        </p:blipFill>
        <p:spPr>
          <a:xfrm>
            <a:off x="2898500" y="1066825"/>
            <a:ext cx="3472800" cy="2225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(r, c) for r,c in requests,clusters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CanVanTakeCluster(v,c)])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# define position for draw</a:t>
            </a:r>
            <a:endParaRPr b="1" sz="27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pos</a:t>
            </a: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= </a:t>
            </a:r>
            <a:endParaRPr b="1" sz="27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{r.name:</a:t>
            </a: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[0,idx]</a:t>
            </a: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1" sz="27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for</a:t>
            </a: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idx</a:t>
            </a: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,r in</a:t>
            </a: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enumerate</a:t>
            </a: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(requests)} + \</a:t>
            </a:r>
            <a:endParaRPr b="1" sz="27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{ c.name: [1,idx] for idx,c in enumerate(GetClusters(G))} + \</a:t>
            </a:r>
            <a:endParaRPr b="1" sz="12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{ v.name: [2,idx] for idx,v in enumerate(vans)}</a:t>
            </a:r>
            <a:endParaRPr sz="12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nx.draw(G,pos)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(r,c) for r,c in requests,clusters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CanVanTakeCluster(v,c)])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# define position for draw</a:t>
            </a:r>
            <a:endParaRPr b="1" sz="27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pos</a:t>
            </a: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= </a:t>
            </a:r>
            <a:endParaRPr b="1" sz="27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{r.name: [0,idx] for idx,r in enumerate(requests)} + \</a:t>
            </a:r>
            <a:endParaRPr b="1" sz="12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{ c.name: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[1,idx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for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idx</a:t>
            </a: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,c </a:t>
            </a:r>
            <a:endParaRPr b="1" sz="27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in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enumerate</a:t>
            </a: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(GetClusters(G))} + \</a:t>
            </a:r>
            <a:endParaRPr b="1" sz="27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{ v.name: [2,idx] for idx,v in enumerate(vans)}</a:t>
            </a:r>
            <a:endParaRPr sz="12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nx.draw(G,pos)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(r,c) for r,c in requests,clusters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CanVanTakeCluster(v,c)])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# define position for draw</a:t>
            </a:r>
            <a:endParaRPr b="1" sz="27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pos</a:t>
            </a:r>
            <a:r>
              <a:rPr b="1" lang="en" sz="27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= </a:t>
            </a:r>
            <a:endParaRPr b="1" sz="27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{r.name: [0,idx] for idx,r in enumerate(requests)} + \</a:t>
            </a:r>
            <a:endParaRPr b="1" sz="12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{ c.name: [1,idx] for idx,c in enumerate(GetClusters(G))} + \</a:t>
            </a:r>
            <a:endParaRPr b="1" sz="12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{ v.name: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[2,idx]</a:t>
            </a: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for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idx</a:t>
            </a: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,v </a:t>
            </a:r>
            <a:endParaRPr b="1" sz="27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  in </a:t>
            </a:r>
            <a:r>
              <a:rPr b="1" lang="en" sz="27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enumerate</a:t>
            </a:r>
            <a:r>
              <a:rPr b="1" lang="en" sz="27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(vans)}</a:t>
            </a:r>
            <a:endParaRPr sz="27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nx.draw(G,pos)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650" y="1020450"/>
            <a:ext cx="7040700" cy="4017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2" name="Shape 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5825" y="1755050"/>
            <a:ext cx="235249" cy="23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5250" y="3393850"/>
            <a:ext cx="235249" cy="23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3950" y="1611325"/>
            <a:ext cx="582075" cy="5820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 txBox="1"/>
          <p:nvPr/>
        </p:nvSpPr>
        <p:spPr>
          <a:xfrm>
            <a:off x="1223550" y="111619"/>
            <a:ext cx="66969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CFE2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does it mean?</a:t>
            </a:r>
            <a:endParaRPr b="1" sz="4800">
              <a:solidFill>
                <a:srgbClr val="CFE2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1996950" y="1981525"/>
            <a:ext cx="5476300" cy="1805275"/>
          </a:xfrm>
          <a:custGeom>
            <a:pathLst>
              <a:path extrusionOk="0" h="72211" w="219052">
                <a:moveTo>
                  <a:pt x="0" y="0"/>
                </a:moveTo>
                <a:lnTo>
                  <a:pt x="95205" y="4438"/>
                </a:lnTo>
                <a:lnTo>
                  <a:pt x="100853" y="62529"/>
                </a:lnTo>
                <a:lnTo>
                  <a:pt x="182745" y="63739"/>
                </a:lnTo>
                <a:lnTo>
                  <a:pt x="206950" y="72211"/>
                </a:lnTo>
                <a:lnTo>
                  <a:pt x="210177" y="60512"/>
                </a:lnTo>
                <a:lnTo>
                  <a:pt x="219052" y="64950"/>
                </a:lnTo>
              </a:path>
            </a:pathLst>
          </a:custGeom>
          <a:noFill/>
          <a:ln cap="flat" cmpd="sng" w="28575">
            <a:solidFill>
              <a:srgbClr val="1FB7E9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67" name="Shape 67"/>
          <p:cNvGrpSpPr/>
          <p:nvPr/>
        </p:nvGrpSpPr>
        <p:grpSpPr>
          <a:xfrm>
            <a:off x="1736125" y="1990300"/>
            <a:ext cx="582000" cy="353100"/>
            <a:chOff x="263675" y="248425"/>
            <a:chExt cx="582000" cy="353100"/>
          </a:xfrm>
        </p:grpSpPr>
        <p:sp>
          <p:nvSpPr>
            <p:cNvPr id="68" name="Shape 68"/>
            <p:cNvSpPr/>
            <p:nvPr/>
          </p:nvSpPr>
          <p:spPr>
            <a:xfrm>
              <a:off x="322775" y="307375"/>
              <a:ext cx="463800" cy="2352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 cap="flat" cmpd="sng" w="19050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Shape 69"/>
            <p:cNvSpPr txBox="1"/>
            <p:nvPr/>
          </p:nvSpPr>
          <p:spPr>
            <a:xfrm>
              <a:off x="263675" y="248425"/>
              <a:ext cx="5820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FF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08:07</a:t>
              </a:r>
              <a:endParaRPr sz="1000">
                <a:solidFill>
                  <a:srgbClr val="00FF0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left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(r,c) for r,c in requests,clusters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CanVanTakeCluster(v,c)])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define position for draw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pos = 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{r.name: [0,idx] for idx,r in enumerate(requests)} + \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{ c.name: [1,idx] for idx,c in enumerate(GetClusters(G))} + \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{ v.name: [2,idx] for idx,v in enumerate(vans)}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48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nx</a:t>
            </a:r>
            <a:r>
              <a:rPr b="1" lang="en" sz="48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48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draw</a:t>
            </a:r>
            <a:r>
              <a:rPr b="1" lang="en" sz="48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48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48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b="1" lang="en" sz="48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pos</a:t>
            </a:r>
            <a:r>
              <a:rPr b="1" lang="en" sz="48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2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6" name="Shape 286"/>
          <p:cNvSpPr/>
          <p:nvPr/>
        </p:nvSpPr>
        <p:spPr>
          <a:xfrm>
            <a:off x="6078700" y="130550"/>
            <a:ext cx="2770200" cy="1869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Shape 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4838" y="178875"/>
            <a:ext cx="2297925" cy="177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Shape 2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0650" y="1083825"/>
            <a:ext cx="3472800" cy="2170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/>
          <p:nvPr/>
        </p:nvSpPr>
        <p:spPr>
          <a:xfrm>
            <a:off x="1223550" y="111619"/>
            <a:ext cx="66969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CFE2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networkx</a:t>
            </a:r>
            <a:endParaRPr b="1" sz="4800">
              <a:solidFill>
                <a:srgbClr val="CFE2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94" name="Shape 294"/>
          <p:cNvGrpSpPr/>
          <p:nvPr/>
        </p:nvGrpSpPr>
        <p:grpSpPr>
          <a:xfrm>
            <a:off x="1444875" y="1718532"/>
            <a:ext cx="474301" cy="581083"/>
            <a:chOff x="2346950" y="1845157"/>
            <a:chExt cx="474301" cy="581083"/>
          </a:xfrm>
        </p:grpSpPr>
        <p:pic>
          <p:nvPicPr>
            <p:cNvPr id="295" name="Shape 29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46950" y="1845157"/>
              <a:ext cx="474301" cy="58108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6" name="Shape 296"/>
            <p:cNvSpPr txBox="1"/>
            <p:nvPr/>
          </p:nvSpPr>
          <p:spPr>
            <a:xfrm>
              <a:off x="2443925" y="1857500"/>
              <a:ext cx="215400" cy="39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1FB7E9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b="1" sz="1800">
                <a:solidFill>
                  <a:srgbClr val="1FB7E9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97" name="Shape 297"/>
          <p:cNvGrpSpPr/>
          <p:nvPr/>
        </p:nvGrpSpPr>
        <p:grpSpPr>
          <a:xfrm>
            <a:off x="1444875" y="2645257"/>
            <a:ext cx="474301" cy="581083"/>
            <a:chOff x="2346950" y="1845157"/>
            <a:chExt cx="474301" cy="581083"/>
          </a:xfrm>
        </p:grpSpPr>
        <p:pic>
          <p:nvPicPr>
            <p:cNvPr id="298" name="Shape 29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46950" y="1845157"/>
              <a:ext cx="474301" cy="58108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9" name="Shape 299"/>
            <p:cNvSpPr txBox="1"/>
            <p:nvPr/>
          </p:nvSpPr>
          <p:spPr>
            <a:xfrm>
              <a:off x="2443925" y="1857500"/>
              <a:ext cx="215400" cy="39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1FB7E9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b="1" sz="1800">
                <a:solidFill>
                  <a:srgbClr val="1FB7E9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300" name="Shape 300"/>
          <p:cNvGrpSpPr/>
          <p:nvPr/>
        </p:nvGrpSpPr>
        <p:grpSpPr>
          <a:xfrm>
            <a:off x="1444875" y="3559657"/>
            <a:ext cx="474301" cy="581083"/>
            <a:chOff x="2346950" y="1845157"/>
            <a:chExt cx="474301" cy="581083"/>
          </a:xfrm>
        </p:grpSpPr>
        <p:pic>
          <p:nvPicPr>
            <p:cNvPr id="301" name="Shape 30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46950" y="1845157"/>
              <a:ext cx="474301" cy="58108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2" name="Shape 302"/>
            <p:cNvSpPr txBox="1"/>
            <p:nvPr/>
          </p:nvSpPr>
          <p:spPr>
            <a:xfrm>
              <a:off x="2443925" y="1857500"/>
              <a:ext cx="215400" cy="39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1FB7E9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3</a:t>
              </a:r>
              <a:endParaRPr b="1" sz="1800">
                <a:solidFill>
                  <a:srgbClr val="1FB7E9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303" name="Shape 303"/>
          <p:cNvSpPr txBox="1"/>
          <p:nvPr/>
        </p:nvSpPr>
        <p:spPr>
          <a:xfrm>
            <a:off x="2088300" y="1218775"/>
            <a:ext cx="65013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CE5C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 [comprehension]</a:t>
            </a:r>
            <a:endParaRPr b="1" sz="30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CE5C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Helper functions for logical structure</a:t>
            </a:r>
            <a:endParaRPr b="1" sz="30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CE5C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“pos” for easy drawing</a:t>
            </a:r>
            <a:endParaRPr b="1" sz="30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650" y="1020450"/>
            <a:ext cx="7040700" cy="4017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5" name="Shape 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5825" y="1755050"/>
            <a:ext cx="235249" cy="23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5250" y="3393850"/>
            <a:ext cx="235249" cy="2352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/>
          <p:nvPr/>
        </p:nvSpPr>
        <p:spPr>
          <a:xfrm>
            <a:off x="1996950" y="1981525"/>
            <a:ext cx="5476300" cy="1805275"/>
          </a:xfrm>
          <a:custGeom>
            <a:pathLst>
              <a:path extrusionOk="0" h="72211" w="219052">
                <a:moveTo>
                  <a:pt x="0" y="0"/>
                </a:moveTo>
                <a:lnTo>
                  <a:pt x="95205" y="4438"/>
                </a:lnTo>
                <a:lnTo>
                  <a:pt x="100853" y="62529"/>
                </a:lnTo>
                <a:lnTo>
                  <a:pt x="182745" y="63739"/>
                </a:lnTo>
                <a:lnTo>
                  <a:pt x="206950" y="72211"/>
                </a:lnTo>
                <a:lnTo>
                  <a:pt x="210177" y="60512"/>
                </a:lnTo>
                <a:lnTo>
                  <a:pt x="219052" y="64950"/>
                </a:lnTo>
              </a:path>
            </a:pathLst>
          </a:custGeom>
          <a:noFill/>
          <a:ln cap="flat" cmpd="sng" w="28575">
            <a:solidFill>
              <a:srgbClr val="1FB7E9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78" name="Shape 78"/>
          <p:cNvGrpSpPr/>
          <p:nvPr/>
        </p:nvGrpSpPr>
        <p:grpSpPr>
          <a:xfrm>
            <a:off x="1736125" y="1990300"/>
            <a:ext cx="582000" cy="353100"/>
            <a:chOff x="263675" y="248425"/>
            <a:chExt cx="582000" cy="353100"/>
          </a:xfrm>
        </p:grpSpPr>
        <p:sp>
          <p:nvSpPr>
            <p:cNvPr id="79" name="Shape 79"/>
            <p:cNvSpPr/>
            <p:nvPr/>
          </p:nvSpPr>
          <p:spPr>
            <a:xfrm>
              <a:off x="322775" y="307375"/>
              <a:ext cx="463800" cy="2352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 cap="flat" cmpd="sng" w="19050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 txBox="1"/>
            <p:nvPr/>
          </p:nvSpPr>
          <p:spPr>
            <a:xfrm>
              <a:off x="263675" y="248425"/>
              <a:ext cx="5820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FF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08:07</a:t>
              </a:r>
              <a:endParaRPr sz="1000">
                <a:solidFill>
                  <a:srgbClr val="00FF0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875" y="1159600"/>
            <a:ext cx="235250" cy="235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" name="Shape 82"/>
          <p:cNvGrpSpPr/>
          <p:nvPr/>
        </p:nvGrpSpPr>
        <p:grpSpPr>
          <a:xfrm>
            <a:off x="3917125" y="1100675"/>
            <a:ext cx="582000" cy="353100"/>
            <a:chOff x="263675" y="248425"/>
            <a:chExt cx="582000" cy="353100"/>
          </a:xfrm>
        </p:grpSpPr>
        <p:sp>
          <p:nvSpPr>
            <p:cNvPr id="83" name="Shape 83"/>
            <p:cNvSpPr/>
            <p:nvPr/>
          </p:nvSpPr>
          <p:spPr>
            <a:xfrm>
              <a:off x="322775" y="307375"/>
              <a:ext cx="463800" cy="2352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 cap="flat" cmpd="sng" w="19050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 txBox="1"/>
            <p:nvPr/>
          </p:nvSpPr>
          <p:spPr>
            <a:xfrm>
              <a:off x="263675" y="248425"/>
              <a:ext cx="5820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FF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08:17</a:t>
              </a:r>
              <a:endParaRPr sz="1000">
                <a:solidFill>
                  <a:srgbClr val="00FF0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85" name="Shape 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2425" y="3629100"/>
            <a:ext cx="235250" cy="23525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 txBox="1"/>
          <p:nvPr/>
        </p:nvSpPr>
        <p:spPr>
          <a:xfrm>
            <a:off x="1223550" y="111619"/>
            <a:ext cx="66969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CFE2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does it mean?</a:t>
            </a:r>
            <a:endParaRPr b="1" sz="4800">
              <a:solidFill>
                <a:srgbClr val="CFE2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7" name="Shape 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3950" y="1611325"/>
            <a:ext cx="582075" cy="58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650" y="1020450"/>
            <a:ext cx="7040700" cy="4017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5825" y="1755050"/>
            <a:ext cx="235249" cy="23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5250" y="3393850"/>
            <a:ext cx="235249" cy="2352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/>
          <p:nvPr/>
        </p:nvSpPr>
        <p:spPr>
          <a:xfrm>
            <a:off x="1996950" y="1981525"/>
            <a:ext cx="5476300" cy="1805275"/>
          </a:xfrm>
          <a:custGeom>
            <a:pathLst>
              <a:path extrusionOk="0" h="72211" w="219052">
                <a:moveTo>
                  <a:pt x="0" y="0"/>
                </a:moveTo>
                <a:lnTo>
                  <a:pt x="95205" y="4438"/>
                </a:lnTo>
                <a:lnTo>
                  <a:pt x="100853" y="62529"/>
                </a:lnTo>
                <a:lnTo>
                  <a:pt x="182745" y="63739"/>
                </a:lnTo>
                <a:lnTo>
                  <a:pt x="206950" y="72211"/>
                </a:lnTo>
                <a:lnTo>
                  <a:pt x="210177" y="60512"/>
                </a:lnTo>
                <a:lnTo>
                  <a:pt x="219052" y="64950"/>
                </a:lnTo>
              </a:path>
            </a:pathLst>
          </a:custGeom>
          <a:noFill/>
          <a:ln cap="flat" cmpd="sng" w="28575">
            <a:solidFill>
              <a:srgbClr val="1FB7E9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96" name="Shape 96"/>
          <p:cNvGrpSpPr/>
          <p:nvPr/>
        </p:nvGrpSpPr>
        <p:grpSpPr>
          <a:xfrm>
            <a:off x="1736125" y="1990300"/>
            <a:ext cx="582000" cy="353100"/>
            <a:chOff x="263675" y="248425"/>
            <a:chExt cx="582000" cy="353100"/>
          </a:xfrm>
        </p:grpSpPr>
        <p:sp>
          <p:nvSpPr>
            <p:cNvPr id="97" name="Shape 97"/>
            <p:cNvSpPr/>
            <p:nvPr/>
          </p:nvSpPr>
          <p:spPr>
            <a:xfrm>
              <a:off x="322775" y="307375"/>
              <a:ext cx="463800" cy="2352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 cap="flat" cmpd="sng" w="19050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 txBox="1"/>
            <p:nvPr/>
          </p:nvSpPr>
          <p:spPr>
            <a:xfrm>
              <a:off x="263675" y="248425"/>
              <a:ext cx="5820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FF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08:07</a:t>
              </a:r>
              <a:endParaRPr sz="1000">
                <a:solidFill>
                  <a:srgbClr val="00FF0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99" name="Shape 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875" y="1159600"/>
            <a:ext cx="235250" cy="235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Shape 100"/>
          <p:cNvGrpSpPr/>
          <p:nvPr/>
        </p:nvGrpSpPr>
        <p:grpSpPr>
          <a:xfrm>
            <a:off x="3917125" y="1100675"/>
            <a:ext cx="582000" cy="353100"/>
            <a:chOff x="263675" y="248425"/>
            <a:chExt cx="582000" cy="353100"/>
          </a:xfrm>
        </p:grpSpPr>
        <p:sp>
          <p:nvSpPr>
            <p:cNvPr id="101" name="Shape 101"/>
            <p:cNvSpPr/>
            <p:nvPr/>
          </p:nvSpPr>
          <p:spPr>
            <a:xfrm>
              <a:off x="322775" y="307375"/>
              <a:ext cx="463800" cy="2352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 cap="flat" cmpd="sng" w="19050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 txBox="1"/>
            <p:nvPr/>
          </p:nvSpPr>
          <p:spPr>
            <a:xfrm>
              <a:off x="263675" y="248425"/>
              <a:ext cx="5820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FF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08:17</a:t>
              </a:r>
              <a:endParaRPr sz="1000">
                <a:solidFill>
                  <a:srgbClr val="00FF0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103" name="Shape 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2425" y="3629100"/>
            <a:ext cx="235250" cy="23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/>
          <p:nvPr/>
        </p:nvSpPr>
        <p:spPr>
          <a:xfrm>
            <a:off x="1223550" y="111619"/>
            <a:ext cx="66969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CFE2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does it mean?</a:t>
            </a:r>
            <a:endParaRPr b="1" sz="4800">
              <a:solidFill>
                <a:srgbClr val="CFE2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Shape 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99120" y="865273"/>
            <a:ext cx="1899300" cy="1250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6" name="Shape 10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83950" y="1611325"/>
            <a:ext cx="582075" cy="58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650" y="1020450"/>
            <a:ext cx="7040700" cy="4017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5825" y="1755050"/>
            <a:ext cx="235249" cy="23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5250" y="3393850"/>
            <a:ext cx="235249" cy="235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Shape 114"/>
          <p:cNvGrpSpPr/>
          <p:nvPr/>
        </p:nvGrpSpPr>
        <p:grpSpPr>
          <a:xfrm>
            <a:off x="1736125" y="1990300"/>
            <a:ext cx="582000" cy="353100"/>
            <a:chOff x="263675" y="248425"/>
            <a:chExt cx="582000" cy="353100"/>
          </a:xfrm>
        </p:grpSpPr>
        <p:sp>
          <p:nvSpPr>
            <p:cNvPr id="115" name="Shape 115"/>
            <p:cNvSpPr/>
            <p:nvPr/>
          </p:nvSpPr>
          <p:spPr>
            <a:xfrm>
              <a:off x="322775" y="307375"/>
              <a:ext cx="463800" cy="2352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 cap="flat" cmpd="sng" w="19050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 txBox="1"/>
            <p:nvPr/>
          </p:nvSpPr>
          <p:spPr>
            <a:xfrm>
              <a:off x="263675" y="248425"/>
              <a:ext cx="5820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FF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08:07</a:t>
              </a:r>
              <a:endParaRPr sz="1000">
                <a:solidFill>
                  <a:srgbClr val="00FF0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117" name="Shape 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875" y="1159600"/>
            <a:ext cx="235250" cy="235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8" name="Shape 118"/>
          <p:cNvGrpSpPr/>
          <p:nvPr/>
        </p:nvGrpSpPr>
        <p:grpSpPr>
          <a:xfrm>
            <a:off x="3917125" y="1100675"/>
            <a:ext cx="582000" cy="353100"/>
            <a:chOff x="263675" y="248425"/>
            <a:chExt cx="582000" cy="353100"/>
          </a:xfrm>
        </p:grpSpPr>
        <p:sp>
          <p:nvSpPr>
            <p:cNvPr id="119" name="Shape 119"/>
            <p:cNvSpPr/>
            <p:nvPr/>
          </p:nvSpPr>
          <p:spPr>
            <a:xfrm>
              <a:off x="322775" y="307375"/>
              <a:ext cx="463800" cy="2352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 cap="flat" cmpd="sng" w="19050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 txBox="1"/>
            <p:nvPr/>
          </p:nvSpPr>
          <p:spPr>
            <a:xfrm>
              <a:off x="263675" y="248425"/>
              <a:ext cx="5820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FF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08:17</a:t>
              </a:r>
              <a:endParaRPr sz="1000">
                <a:solidFill>
                  <a:srgbClr val="00FF0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121" name="Shape 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2425" y="3629100"/>
            <a:ext cx="235250" cy="23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 txBox="1"/>
          <p:nvPr/>
        </p:nvSpPr>
        <p:spPr>
          <a:xfrm>
            <a:off x="1223550" y="111619"/>
            <a:ext cx="66969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CFE2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does it mean?</a:t>
            </a:r>
            <a:endParaRPr b="1" sz="4800">
              <a:solidFill>
                <a:srgbClr val="CFE2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3" name="Shape 123"/>
          <p:cNvCxnSpPr>
            <a:endCxn id="113" idx="1"/>
          </p:cNvCxnSpPr>
          <p:nvPr/>
        </p:nvCxnSpPr>
        <p:spPr>
          <a:xfrm>
            <a:off x="2101050" y="1872575"/>
            <a:ext cx="5254200" cy="1638900"/>
          </a:xfrm>
          <a:prstGeom prst="straightConnector1">
            <a:avLst/>
          </a:prstGeom>
          <a:noFill/>
          <a:ln cap="flat" cmpd="sng" w="28575">
            <a:solidFill>
              <a:srgbClr val="1FB7E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4" name="Shape 124"/>
          <p:cNvCxnSpPr>
            <a:stCxn id="117" idx="2"/>
            <a:endCxn id="121" idx="1"/>
          </p:cNvCxnSpPr>
          <p:nvPr/>
        </p:nvCxnSpPr>
        <p:spPr>
          <a:xfrm>
            <a:off x="3799500" y="1394850"/>
            <a:ext cx="1953000" cy="2352000"/>
          </a:xfrm>
          <a:prstGeom prst="straightConnector1">
            <a:avLst/>
          </a:prstGeom>
          <a:noFill/>
          <a:ln cap="flat" cmpd="sng" w="28575">
            <a:solidFill>
              <a:srgbClr val="1FB7E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650" y="1020450"/>
            <a:ext cx="7040700" cy="4017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0" name="Shape 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5825" y="1755050"/>
            <a:ext cx="235249" cy="23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5250" y="3393850"/>
            <a:ext cx="235249" cy="23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21950" y="1581625"/>
            <a:ext cx="582075" cy="58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875" y="1159600"/>
            <a:ext cx="235250" cy="23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/>
          <p:nvPr/>
        </p:nvSpPr>
        <p:spPr>
          <a:xfrm>
            <a:off x="1991725" y="1601975"/>
            <a:ext cx="5471650" cy="2182575"/>
          </a:xfrm>
          <a:custGeom>
            <a:pathLst>
              <a:path extrusionOk="0" h="87303" w="218866">
                <a:moveTo>
                  <a:pt x="0" y="15568"/>
                </a:moveTo>
                <a:lnTo>
                  <a:pt x="44261" y="17400"/>
                </a:lnTo>
                <a:lnTo>
                  <a:pt x="48535" y="0"/>
                </a:lnTo>
                <a:lnTo>
                  <a:pt x="85470" y="8242"/>
                </a:lnTo>
                <a:lnTo>
                  <a:pt x="85165" y="19537"/>
                </a:lnTo>
                <a:lnTo>
                  <a:pt x="96154" y="19537"/>
                </a:lnTo>
                <a:lnTo>
                  <a:pt x="95849" y="39378"/>
                </a:lnTo>
                <a:lnTo>
                  <a:pt x="99512" y="58304"/>
                </a:lnTo>
                <a:lnTo>
                  <a:pt x="100733" y="77840"/>
                </a:lnTo>
                <a:lnTo>
                  <a:pt x="182235" y="78755"/>
                </a:lnTo>
                <a:lnTo>
                  <a:pt x="206350" y="87303"/>
                </a:lnTo>
                <a:lnTo>
                  <a:pt x="210318" y="75703"/>
                </a:lnTo>
                <a:lnTo>
                  <a:pt x="218866" y="79061"/>
                </a:lnTo>
              </a:path>
            </a:pathLst>
          </a:custGeom>
          <a:noFill/>
          <a:ln cap="flat" cmpd="sng" w="28575">
            <a:solidFill>
              <a:srgbClr val="1FB7E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5" name="Shape 135"/>
          <p:cNvSpPr/>
          <p:nvPr/>
        </p:nvSpPr>
        <p:spPr>
          <a:xfrm>
            <a:off x="3617175" y="1350150"/>
            <a:ext cx="167900" cy="335775"/>
          </a:xfrm>
          <a:custGeom>
            <a:pathLst>
              <a:path extrusionOk="0" h="13431" w="6716">
                <a:moveTo>
                  <a:pt x="6716" y="1221"/>
                </a:moveTo>
                <a:lnTo>
                  <a:pt x="3053" y="0"/>
                </a:lnTo>
                <a:lnTo>
                  <a:pt x="0" y="13431"/>
                </a:lnTo>
              </a:path>
            </a:pathLst>
          </a:custGeom>
          <a:noFill/>
          <a:ln cap="flat" cmpd="sng" w="28575">
            <a:solidFill>
              <a:srgbClr val="1FB7E9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136" name="Shape 1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2425" y="3629100"/>
            <a:ext cx="235250" cy="23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/>
          <p:nvPr/>
        </p:nvSpPr>
        <p:spPr>
          <a:xfrm>
            <a:off x="5784475" y="3570850"/>
            <a:ext cx="99200" cy="320525"/>
          </a:xfrm>
          <a:custGeom>
            <a:pathLst>
              <a:path extrusionOk="0" h="12821" w="3968">
                <a:moveTo>
                  <a:pt x="0" y="0"/>
                </a:moveTo>
                <a:lnTo>
                  <a:pt x="0" y="12821"/>
                </a:lnTo>
                <a:lnTo>
                  <a:pt x="3968" y="12821"/>
                </a:lnTo>
              </a:path>
            </a:pathLst>
          </a:custGeom>
          <a:noFill/>
          <a:ln cap="flat" cmpd="sng" w="28575">
            <a:solidFill>
              <a:srgbClr val="1FB7E9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/>
        </p:nvSpPr>
        <p:spPr>
          <a:xfrm>
            <a:off x="1223550" y="111619"/>
            <a:ext cx="66969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CFE2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does it mean?</a:t>
            </a:r>
            <a:endParaRPr b="1" sz="4800">
              <a:solidFill>
                <a:srgbClr val="CFE2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9" name="Shape 1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45975" y="2011524"/>
            <a:ext cx="2422500" cy="1363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1FB7E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/>
        </p:nvSpPr>
        <p:spPr>
          <a:xfrm>
            <a:off x="1223550" y="111619"/>
            <a:ext cx="66969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CFE2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Motivation</a:t>
            </a:r>
            <a:endParaRPr b="1" sz="4800">
              <a:solidFill>
                <a:srgbClr val="CFE2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383225" y="1490950"/>
            <a:ext cx="3880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 txBox="1"/>
          <p:nvPr/>
        </p:nvSpPr>
        <p:spPr>
          <a:xfrm>
            <a:off x="381000" y="1032324"/>
            <a:ext cx="39252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CE5C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online problem - individual actions</a:t>
            </a:r>
            <a:endParaRPr b="1" sz="30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Shape 147"/>
          <p:cNvSpPr txBox="1"/>
          <p:nvPr/>
        </p:nvSpPr>
        <p:spPr>
          <a:xfrm>
            <a:off x="4913988" y="1032324"/>
            <a:ext cx="39252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CE5C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offline solution - smarter decisions</a:t>
            </a:r>
            <a:endParaRPr b="1" sz="3000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48" name="Shape 148"/>
          <p:cNvGrpSpPr/>
          <p:nvPr/>
        </p:nvGrpSpPr>
        <p:grpSpPr>
          <a:xfrm>
            <a:off x="484000" y="2199200"/>
            <a:ext cx="3719100" cy="2689800"/>
            <a:chOff x="484000" y="2199200"/>
            <a:chExt cx="3719100" cy="2689800"/>
          </a:xfrm>
        </p:grpSpPr>
        <p:pic>
          <p:nvPicPr>
            <p:cNvPr id="149" name="Shape 14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4000" y="2199200"/>
              <a:ext cx="3719100" cy="26898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FCE5CD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50" name="Shape 15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8300" y="2965025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Shape 15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509450" y="38330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2" name="Shape 152"/>
          <p:cNvGrpSpPr/>
          <p:nvPr/>
        </p:nvGrpSpPr>
        <p:grpSpPr>
          <a:xfrm>
            <a:off x="5017050" y="2199200"/>
            <a:ext cx="3719100" cy="2689800"/>
            <a:chOff x="5017050" y="2199200"/>
            <a:chExt cx="3719100" cy="2689800"/>
          </a:xfrm>
        </p:grpSpPr>
        <p:pic>
          <p:nvPicPr>
            <p:cNvPr id="153" name="Shape 15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17050" y="2199200"/>
              <a:ext cx="3719100" cy="26898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FCE5CD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54" name="Shape 15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21350" y="2965025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Shape 15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042500" y="38330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" name="Shape 15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35600" y="2965025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Shape 15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81150" y="2729775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Shape 15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161700" y="2529350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Shape 15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85175" y="2529350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Shape 16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916400" y="2383900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Shape 16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77250" y="4001500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2" name="Shape 16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045725" y="39018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Shape 16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20450" y="39018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4" name="Shape 16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30025" y="3459450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Shape 16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30025" y="3298950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Shape 16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761125" y="34264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Shape 16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594775" y="42676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Shape 16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525875" y="4306300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Shape 16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77250" y="34264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Shape 17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54050" y="4306300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Shape 1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045725" y="4001500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Shape 17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400350" y="3395725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Shape 17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21350" y="3298950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Shape 17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445900" y="3349500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Shape 17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870850" y="2707413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Shape 17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81150" y="3160475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Shape 1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20450" y="3600413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Shape 17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072850" y="3752813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Shape 17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30025" y="4203338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Shape 18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54050" y="4137113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Shape 18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916400" y="2924588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" name="Shape 18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207900" y="2790575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Shape 18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756600" y="3349500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" name="Shape 18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85175" y="2965025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Shape 18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991850" y="3160475"/>
              <a:ext cx="235250" cy="235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Shape 18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599975" y="4541550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Shape 18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81150" y="4502925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Shape 18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756600" y="4572175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9" name="Shape 18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81150" y="4617750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" name="Shape 19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35600" y="4572175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Shape 19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107975" y="39018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2" name="Shape 19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10950" y="4315100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Shape 19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928338" y="4203338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Shape 19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000675" y="4203338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5" name="Shape 19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042500" y="42676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6" name="Shape 19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928338" y="4267675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7" name="Shape 19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085175" y="4190500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8" name="Shape 19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106088" y="4271375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Shape 19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171338" y="4315100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Shape 20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49838" y="4137113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Shape 20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86000" y="4203338"/>
              <a:ext cx="235249" cy="235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2" name="Shape 20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916400" y="4372350"/>
              <a:ext cx="235250" cy="2352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/>
        </p:nvSpPr>
        <p:spPr>
          <a:xfrm>
            <a:off x="1223550" y="111619"/>
            <a:ext cx="66969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CFE2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networkx</a:t>
            </a:r>
            <a:endParaRPr b="1" sz="4800">
              <a:solidFill>
                <a:srgbClr val="CFE2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Shape 208"/>
          <p:cNvSpPr txBox="1"/>
          <p:nvPr/>
        </p:nvSpPr>
        <p:spPr>
          <a:xfrm>
            <a:off x="99225" y="111625"/>
            <a:ext cx="8639400" cy="48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import networkx as nx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BuildGraph(requests, vans):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 = nx.Graph()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left side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</a:t>
            </a: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requests</a:t>
            </a: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) ])  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</a:t>
            </a: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(r, c) for r,c in requests,clusters</a:t>
            </a: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</a:t>
            </a: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.name, {‘data’:v.data}</a:t>
            </a: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) for v in vans ])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</a:t>
            </a: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Cluster</a:t>
            </a: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(v,c)])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return G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import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networkx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as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nx</a:t>
            </a:r>
            <a:endParaRPr b="1" sz="3600">
              <a:solidFill>
                <a:srgbClr val="1FB7E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def BuildGraph(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requests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vans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nx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.Graph()</a:t>
            </a:r>
            <a:endParaRPr b="1" sz="36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build left side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(r.name, {‘data’:r.data}) for r in requests ])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middle side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(c.name, {‘data’:c.data}) 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for c in GetClusters(requests) ])  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 (r, c) for r,c in requests,clusters ])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# build right side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G.add_nodes_from([ (v.name, {‘data’:v.data}) for v in vans ])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G.add_edges_from([(c,v) for c,v in clusters, vans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if CanVanTakeCluster(v,c)])</a:t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3600">
                <a:solidFill>
                  <a:srgbClr val="D9D9D9"/>
                </a:solidFill>
                <a:latin typeface="Roboto Mono"/>
                <a:ea typeface="Roboto Mono"/>
                <a:cs typeface="Roboto Mono"/>
                <a:sym typeface="Roboto Mono"/>
              </a:rPr>
              <a:t>return </a:t>
            </a:r>
            <a:r>
              <a:rPr b="1" lang="en" sz="3600">
                <a:solidFill>
                  <a:srgbClr val="1FB7E9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endParaRPr b="1" sz="3600">
              <a:solidFill>
                <a:srgbClr val="1FB7E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